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314" r:id="rId5"/>
    <p:sldId id="380" r:id="rId6"/>
    <p:sldId id="393" r:id="rId7"/>
    <p:sldId id="397" r:id="rId8"/>
    <p:sldId id="401" r:id="rId9"/>
    <p:sldId id="400" r:id="rId10"/>
    <p:sldId id="3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4D3"/>
    <a:srgbClr val="CFFAFB"/>
    <a:srgbClr val="38383A"/>
    <a:srgbClr val="2F2F2F"/>
    <a:srgbClr val="00CC99"/>
    <a:srgbClr val="909090"/>
    <a:srgbClr val="908977"/>
    <a:srgbClr val="E9F3EC"/>
    <a:srgbClr val="E4E0CD"/>
    <a:srgbClr val="630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7104" autoAdjust="0"/>
  </p:normalViewPr>
  <p:slideViewPr>
    <p:cSldViewPr snapToGrid="0">
      <p:cViewPr varScale="1">
        <p:scale>
          <a:sx n="94" d="100"/>
          <a:sy n="94" d="100"/>
        </p:scale>
        <p:origin x="1272" y="19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A52D2-2BFB-4224-8F79-2690FF1053B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C1562-ABD2-4E83-843D-7D79A66388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1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rdis.europa.eu/programme/id/H2020_DT-ICT-03-2020/e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rdis.europa.eu/programme/id/H2020_DT-ICT-03-2020/e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rdis.europa.eu/programme/id/H2020_DT-ICT-03-2020/e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Artificial Intelligence &amp; Robotics for Sustainable Development Goals (</a:t>
            </a: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AIR4S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) 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C1562-ABD2-4E83-843D-7D79A66388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 aims to provide 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favourable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business and technological framework for cognitive autonomous systems supporting human-robot interaction. The project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dynamizes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science-driven industry approaches engaging human and Cyber Physical Systems (CPS) in the same loop; thus amplifying the cognitive capabilities needed to achieve more effective sociotechnical and business ecosystems.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this purpose, VOJEXT will design, develop, and demonstrate affordable, market-oriented, multipurpose and easy-to-repurpose robotic systems; to be developed as one of the main components of a smart and scalable CPS ecosystem for the manufacturing and construction industry.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VOJEXT demonstrates its value through five (5) different experimental pilots; which will be evaluated in five (5) different sectors (plastic textile, electronics, automotive, construction and creative architecture for urban regeneration); covering the construction and manufacturing sectors at large in four (4) different locations (Spain, Hungary, Italy and Turkey). VOJEXT covers traditional and non-traditional areas for AI-robotics and cognitive ICT developments, extending its activities to new fifteen (15) demonstrators through open calls.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C1562-ABD2-4E83-843D-7D79A66388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33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C1562-ABD2-4E83-843D-7D79A66388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16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004494"/>
                </a:solidFill>
                <a:effectLst/>
                <a:latin typeface="Arial" panose="020B0604020202020204" pitchFamily="34" charset="0"/>
                <a:hlinkClick r:id="rId3"/>
              </a:rPr>
              <a:t>uptake of digital game changers</a:t>
            </a:r>
            <a:r>
              <a:rPr lang="en-US" b="0" i="0" u="none" strike="noStrike" dirty="0">
                <a:solidFill>
                  <a:srgbClr val="004494"/>
                </a:solidFill>
                <a:effectLst/>
                <a:latin typeface="Arial" panose="020B0604020202020204" pitchFamily="34" charset="0"/>
              </a:rPr>
              <a:t> ---  </a:t>
            </a:r>
            <a:r>
              <a:rPr lang="en-US" b="0" i="0" u="none" strike="noStrike" dirty="0" err="1">
                <a:solidFill>
                  <a:srgbClr val="004494"/>
                </a:solidFill>
                <a:effectLst/>
                <a:latin typeface="Arial" panose="020B0604020202020204" pitchFamily="34" charset="0"/>
              </a:rPr>
              <a:t>Expermentation</a:t>
            </a:r>
            <a:r>
              <a:rPr lang="en-US" b="0" i="0" u="none" strike="noStrike" dirty="0">
                <a:solidFill>
                  <a:srgbClr val="004494"/>
                </a:solidFill>
                <a:effectLst/>
                <a:latin typeface="Arial" panose="020B0604020202020204" pitchFamily="34" charset="0"/>
              </a:rPr>
              <a:t>  -- Government – Test before invest / training </a:t>
            </a:r>
            <a:r>
              <a:rPr lang="en-US" b="0" i="0" u="none" strike="noStrike" dirty="0">
                <a:solidFill>
                  <a:srgbClr val="004494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 ecosystem – FLAGSHIP USE CASE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C1562-ABD2-4E83-843D-7D79A66388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85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004494"/>
                </a:solidFill>
                <a:effectLst/>
                <a:latin typeface="Arial" panose="020B0604020202020204" pitchFamily="34" charset="0"/>
                <a:hlinkClick r:id="rId3"/>
              </a:rPr>
              <a:t>uptake of digital game changers</a:t>
            </a:r>
            <a:r>
              <a:rPr lang="en-US" b="0" i="0" u="none" strike="noStrike" dirty="0">
                <a:solidFill>
                  <a:srgbClr val="004494"/>
                </a:solidFill>
                <a:effectLst/>
                <a:latin typeface="Arial" panose="020B0604020202020204" pitchFamily="34" charset="0"/>
              </a:rPr>
              <a:t> ---  </a:t>
            </a:r>
            <a:r>
              <a:rPr lang="en-US" b="0" i="0" u="none" strike="noStrike" dirty="0" err="1">
                <a:solidFill>
                  <a:srgbClr val="004494"/>
                </a:solidFill>
                <a:effectLst/>
                <a:latin typeface="Arial" panose="020B0604020202020204" pitchFamily="34" charset="0"/>
              </a:rPr>
              <a:t>Expermentation</a:t>
            </a:r>
            <a:r>
              <a:rPr lang="en-US" b="0" i="0" u="none" strike="noStrike" dirty="0">
                <a:solidFill>
                  <a:srgbClr val="004494"/>
                </a:solidFill>
                <a:effectLst/>
                <a:latin typeface="Arial" panose="020B0604020202020204" pitchFamily="34" charset="0"/>
              </a:rPr>
              <a:t>  -- Government – Test before invest / training </a:t>
            </a:r>
            <a:r>
              <a:rPr lang="en-US" b="0" i="0" u="none" strike="noStrike" dirty="0">
                <a:solidFill>
                  <a:srgbClr val="004494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 ecosystem – FLAGSHIP USE CASE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C1562-ABD2-4E83-843D-7D79A66388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02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004494"/>
                </a:solidFill>
                <a:effectLst/>
                <a:latin typeface="Arial" panose="020B0604020202020204" pitchFamily="34" charset="0"/>
                <a:hlinkClick r:id="rId3"/>
              </a:rPr>
              <a:t>uptake of digital game changers</a:t>
            </a:r>
            <a:r>
              <a:rPr lang="en-US" b="0" i="0" u="none" strike="noStrike" dirty="0">
                <a:solidFill>
                  <a:srgbClr val="004494"/>
                </a:solidFill>
                <a:effectLst/>
                <a:latin typeface="Arial" panose="020B0604020202020204" pitchFamily="34" charset="0"/>
              </a:rPr>
              <a:t> ---  </a:t>
            </a:r>
            <a:r>
              <a:rPr lang="en-US" b="0" i="0" u="none" strike="noStrike" dirty="0" err="1">
                <a:solidFill>
                  <a:srgbClr val="004494"/>
                </a:solidFill>
                <a:effectLst/>
                <a:latin typeface="Arial" panose="020B0604020202020204" pitchFamily="34" charset="0"/>
              </a:rPr>
              <a:t>Expermentation</a:t>
            </a:r>
            <a:r>
              <a:rPr lang="en-US" b="0" i="0" u="none" strike="noStrike" dirty="0">
                <a:solidFill>
                  <a:srgbClr val="004494"/>
                </a:solidFill>
                <a:effectLst/>
                <a:latin typeface="Arial" panose="020B0604020202020204" pitchFamily="34" charset="0"/>
              </a:rPr>
              <a:t>  -- Government – Test before invest / training </a:t>
            </a:r>
            <a:r>
              <a:rPr lang="en-US" b="0" i="0" u="none" strike="noStrike" dirty="0">
                <a:solidFill>
                  <a:srgbClr val="004494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 ecosystem – FLAGSHIP USE CASE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C1562-ABD2-4E83-843D-7D79A66388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19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C1562-ABD2-4E83-843D-7D79A66388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4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D51F0BD-BB3E-4DF4-B499-A46C732900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605" y="123825"/>
            <a:ext cx="11071669" cy="64448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989639D-7E37-49F2-913E-B7DA64047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442" t="33333" r="3440" b="33333"/>
          <a:stretch/>
        </p:blipFill>
        <p:spPr>
          <a:xfrm>
            <a:off x="4035304" y="225685"/>
            <a:ext cx="4213346" cy="120957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6A4640F-04C1-4E9D-8892-5C7CC5304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4606" y="1458272"/>
            <a:ext cx="11071668" cy="404809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A2FC59F-548F-430C-82A2-A9170E07215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6548" y="6457499"/>
            <a:ext cx="582612" cy="392964"/>
          </a:xfrm>
          <a:prstGeom prst="rect">
            <a:avLst/>
          </a:prstGeom>
        </p:spPr>
      </p:pic>
      <p:sp>
        <p:nvSpPr>
          <p:cNvPr id="24" name="TextBox 9">
            <a:extLst>
              <a:ext uri="{FF2B5EF4-FFF2-40B4-BE49-F238E27FC236}">
                <a16:creationId xmlns:a16="http://schemas.microsoft.com/office/drawing/2014/main" id="{792A05D5-BFB0-4BAB-BB98-EAF796F153B8}"/>
              </a:ext>
            </a:extLst>
          </p:cNvPr>
          <p:cNvSpPr txBox="1">
            <a:spLocks/>
          </p:cNvSpPr>
          <p:nvPr userDrawn="1"/>
        </p:nvSpPr>
        <p:spPr>
          <a:xfrm>
            <a:off x="1724738" y="6614741"/>
            <a:ext cx="8376759" cy="18695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sz="1100" i="1" spc="0" baseline="0" dirty="0"/>
              <a:t>This project has received funding from the European Union’s Horizon 2020  research  under grant </a:t>
            </a:r>
            <a:r>
              <a:rPr lang="en-GB" sz="1100" i="1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agreement No </a:t>
            </a:r>
            <a:r>
              <a:rPr lang="es-ES_tradnl" sz="1100" i="1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952197</a:t>
            </a:r>
            <a:r>
              <a:rPr lang="en-GB" sz="1100" i="1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9B0858A-A164-4CDC-8E3E-6B5B6F3130C0}"/>
              </a:ext>
            </a:extLst>
          </p:cNvPr>
          <p:cNvSpPr txBox="1"/>
          <p:nvPr userDrawn="1"/>
        </p:nvSpPr>
        <p:spPr>
          <a:xfrm>
            <a:off x="8444050" y="320400"/>
            <a:ext cx="36479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>
                <a:solidFill>
                  <a:srgbClr val="17365D"/>
                </a:solidFill>
                <a:effectLst/>
                <a:latin typeface="+mn-lt"/>
                <a:ea typeface="Times New Roman" panose="02020603050405020304" pitchFamily="18" charset="0"/>
                <a:cs typeface="+mn-cs"/>
              </a:rPr>
              <a:t>Value Of Joint </a:t>
            </a:r>
            <a:r>
              <a:rPr lang="en-US" sz="2000" b="1" kern="1200" dirty="0" err="1">
                <a:solidFill>
                  <a:srgbClr val="17365D"/>
                </a:solidFill>
                <a:effectLst/>
                <a:latin typeface="+mn-lt"/>
                <a:ea typeface="Times New Roman" panose="02020603050405020304" pitchFamily="18" charset="0"/>
                <a:cs typeface="+mn-cs"/>
              </a:rPr>
              <a:t>EXperimentation</a:t>
            </a:r>
            <a:r>
              <a:rPr lang="en-US" sz="2000" b="1" kern="1200" dirty="0">
                <a:solidFill>
                  <a:srgbClr val="17365D"/>
                </a:solidFill>
                <a:effectLst/>
                <a:latin typeface="+mn-lt"/>
                <a:ea typeface="Times New Roman" panose="02020603050405020304" pitchFamily="18" charset="0"/>
                <a:cs typeface="+mn-cs"/>
              </a:rPr>
              <a:t> in digital Technologies for manufacturing and construction</a:t>
            </a:r>
          </a:p>
        </p:txBody>
      </p:sp>
    </p:spTree>
    <p:extLst>
      <p:ext uri="{BB962C8B-B14F-4D97-AF65-F5344CB8AC3E}">
        <p14:creationId xmlns:p14="http://schemas.microsoft.com/office/powerpoint/2010/main" val="108186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557D7B2-FEA7-4B31-9EB4-6CF03766C932}"/>
              </a:ext>
            </a:extLst>
          </p:cNvPr>
          <p:cNvSpPr txBox="1">
            <a:spLocks/>
          </p:cNvSpPr>
          <p:nvPr userDrawn="1"/>
        </p:nvSpPr>
        <p:spPr>
          <a:xfrm>
            <a:off x="0" y="2708"/>
            <a:ext cx="12192000" cy="9588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</a:pPr>
            <a:endParaRPr lang="en-GB" sz="4800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4CD70E8-7B06-40ED-84D5-121C59F458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28984"/>
            <a:ext cx="12192000" cy="255776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4489A66-2726-4C4D-A676-2BA568478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5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78D521B-85B4-4F6D-A2C0-A93203B3E55C}"/>
              </a:ext>
            </a:extLst>
          </p:cNvPr>
          <p:cNvSpPr/>
          <p:nvPr userDrawn="1"/>
        </p:nvSpPr>
        <p:spPr>
          <a:xfrm flipV="1">
            <a:off x="0" y="875899"/>
            <a:ext cx="12192000" cy="153171"/>
          </a:xfrm>
          <a:prstGeom prst="rect">
            <a:avLst/>
          </a:prstGeom>
          <a:solidFill>
            <a:srgbClr val="98D4D3"/>
          </a:solidFill>
          <a:ln>
            <a:solidFill>
              <a:srgbClr val="98D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E96DC7-D8C9-43ED-9C8C-15583423D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442" t="33333" r="3440" b="37247"/>
          <a:stretch/>
        </p:blipFill>
        <p:spPr>
          <a:xfrm>
            <a:off x="10520412" y="6416196"/>
            <a:ext cx="1679659" cy="425576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E683545-EEDD-4BA0-BC34-9DFC7A2CE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00" y="103389"/>
            <a:ext cx="10515600" cy="660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8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A3B3807-8EB4-4F33-8270-98F21536DC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04840"/>
            <a:ext cx="12255500" cy="6851904"/>
          </a:xfrm>
          <a:prstGeom prst="rect">
            <a:avLst/>
          </a:prstGeom>
        </p:spPr>
      </p:pic>
      <p:sp>
        <p:nvSpPr>
          <p:cNvPr id="35" name="TextBox 9">
            <a:extLst>
              <a:ext uri="{FF2B5EF4-FFF2-40B4-BE49-F238E27FC236}">
                <a16:creationId xmlns:a16="http://schemas.microsoft.com/office/drawing/2014/main" id="{A8358066-C5C5-4A44-9936-111306793A0E}"/>
              </a:ext>
            </a:extLst>
          </p:cNvPr>
          <p:cNvSpPr txBox="1">
            <a:spLocks/>
          </p:cNvSpPr>
          <p:nvPr userDrawn="1"/>
        </p:nvSpPr>
        <p:spPr>
          <a:xfrm>
            <a:off x="3697101" y="6524702"/>
            <a:ext cx="8376759" cy="18695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sz="1100" i="1" spc="0" baseline="0" dirty="0"/>
              <a:t>This project has received funding from the European Union’s Horizon 2020  research  under grant </a:t>
            </a:r>
            <a:r>
              <a:rPr lang="en-GB" sz="1100" i="1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agreement No  </a:t>
            </a:r>
            <a:r>
              <a:rPr lang="es-ES" sz="1100" i="1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952197</a:t>
            </a:r>
            <a:endParaRPr lang="en-GB" sz="1100" i="1" kern="1200" spc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D2D886DE-133C-4685-8BCF-FFDEF45A0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42" t="33333" r="3440" b="33333"/>
          <a:stretch/>
        </p:blipFill>
        <p:spPr>
          <a:xfrm>
            <a:off x="6955506" y="2882072"/>
            <a:ext cx="5256163" cy="1508946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75FFC7F3-AD46-4615-B206-DECCCEAEF5E8}"/>
              </a:ext>
            </a:extLst>
          </p:cNvPr>
          <p:cNvSpPr txBox="1"/>
          <p:nvPr userDrawn="1"/>
        </p:nvSpPr>
        <p:spPr>
          <a:xfrm>
            <a:off x="7760328" y="4196559"/>
            <a:ext cx="42133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17365D"/>
                </a:solidFill>
                <a:effectLst/>
                <a:latin typeface="+mn-lt"/>
                <a:ea typeface="Times New Roman" panose="02020603050405020304" pitchFamily="18" charset="0"/>
                <a:cs typeface="+mn-cs"/>
              </a:rPr>
              <a:t>Value Of Joint </a:t>
            </a:r>
            <a:r>
              <a:rPr lang="en-US" sz="1800" b="1" kern="1200" dirty="0" err="1">
                <a:solidFill>
                  <a:srgbClr val="17365D"/>
                </a:solidFill>
                <a:effectLst/>
                <a:latin typeface="+mn-lt"/>
                <a:ea typeface="Times New Roman" panose="02020603050405020304" pitchFamily="18" charset="0"/>
                <a:cs typeface="+mn-cs"/>
              </a:rPr>
              <a:t>EXperimentation</a:t>
            </a:r>
            <a:r>
              <a:rPr lang="en-US" sz="1800" b="1" kern="1200" dirty="0">
                <a:solidFill>
                  <a:srgbClr val="17365D"/>
                </a:solidFill>
                <a:effectLst/>
                <a:latin typeface="+mn-lt"/>
                <a:ea typeface="Times New Roman" panose="02020603050405020304" pitchFamily="18" charset="0"/>
                <a:cs typeface="+mn-cs"/>
              </a:rPr>
              <a:t> in digital Technologies for manufacturing and construction</a:t>
            </a:r>
          </a:p>
        </p:txBody>
      </p:sp>
      <p:sp>
        <p:nvSpPr>
          <p:cNvPr id="5" name="Rectangle 23"/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0" name="Imagen 16">
            <a:extLst>
              <a:ext uri="{FF2B5EF4-FFF2-40B4-BE49-F238E27FC236}">
                <a16:creationId xmlns:a16="http://schemas.microsoft.com/office/drawing/2014/main" id="{3A2FC59F-548F-430C-82A2-A9170E0721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48238" y="6315259"/>
            <a:ext cx="582612" cy="39296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426393-77F0-497E-B01A-24EAF581E0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8326" y="2926080"/>
            <a:ext cx="6019724" cy="291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2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2BFCC-0498-C14A-A3AB-230EBFF1B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633" y="13255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981009-2DB6-C14D-96DA-526500431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33" y="-2505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5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mailto:opencall@vojext.eu" TargetMode="External"/><Relationship Id="rId7" Type="http://schemas.openxmlformats.org/officeDocument/2006/relationships/hyperlink" Target="https://www.facebook.com/Vojext-643072299665166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s://www.linkedin.com/company/vojext-project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vojext.eu/" TargetMode="External"/><Relationship Id="rId9" Type="http://schemas.openxmlformats.org/officeDocument/2006/relationships/hyperlink" Target="https://twitter.com/voj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62EF6679-E631-4940-80D6-0E72C3AB70BB}"/>
              </a:ext>
            </a:extLst>
          </p:cNvPr>
          <p:cNvSpPr txBox="1"/>
          <p:nvPr/>
        </p:nvSpPr>
        <p:spPr>
          <a:xfrm>
            <a:off x="1190171" y="2393103"/>
            <a:ext cx="106534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>
                    <a:lumMod val="85000"/>
                  </a:schemeClr>
                </a:solidFill>
                <a:latin typeface="Abadi" panose="020B0604020104020204" pitchFamily="34" charset="0"/>
              </a:rPr>
              <a:t>VOJEXT Project &amp; Open Calls</a:t>
            </a:r>
            <a:endParaRPr lang="es-ES" sz="5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26D477-1D7F-4FB4-B1F5-7AAE2491A210}"/>
              </a:ext>
            </a:extLst>
          </p:cNvPr>
          <p:cNvSpPr txBox="1"/>
          <p:nvPr/>
        </p:nvSpPr>
        <p:spPr>
          <a:xfrm>
            <a:off x="1056762" y="3910764"/>
            <a:ext cx="104400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l" defTabSz="261938"/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F6S Network Limited</a:t>
            </a:r>
          </a:p>
          <a:p>
            <a:pPr marL="0" lvl="2" algn="l" defTabSz="261938"/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Luisa Gonçalves</a:t>
            </a:r>
          </a:p>
          <a:p>
            <a:pPr marL="0" lvl="2" algn="l" defTabSz="261938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February 2021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0633B98-F174-4B51-A806-75EE6041E956}"/>
              </a:ext>
            </a:extLst>
          </p:cNvPr>
          <p:cNvSpPr txBox="1"/>
          <p:nvPr/>
        </p:nvSpPr>
        <p:spPr>
          <a:xfrm>
            <a:off x="1044539" y="5736201"/>
            <a:ext cx="753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EU Industry Week – Bulgarian SMEs</a:t>
            </a:r>
            <a:endParaRPr lang="en-GB" sz="1800" b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9E8B8AD-5A6F-2643-95BF-B3ADA33E6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614" y="5542769"/>
            <a:ext cx="949011" cy="91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35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98DFFEA-EA1B-4B0F-B41B-F8FDAC799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VOJEXT in a </a:t>
            </a:r>
            <a:r>
              <a:rPr lang="es-ES" dirty="0" err="1"/>
              <a:t>Nutshell</a:t>
            </a:r>
            <a:endParaRPr lang="es-ES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25DC343A-2B5B-4F84-B077-84D4EF015554}"/>
              </a:ext>
            </a:extLst>
          </p:cNvPr>
          <p:cNvSpPr txBox="1">
            <a:spLocks/>
          </p:cNvSpPr>
          <p:nvPr/>
        </p:nvSpPr>
        <p:spPr>
          <a:xfrm>
            <a:off x="1177421" y="6666942"/>
            <a:ext cx="8376759" cy="18695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sz="1100" i="1" spc="0" baseline="0" dirty="0"/>
              <a:t>This project has received funding from the European Union’s Horizon 2020  research  under grant </a:t>
            </a:r>
            <a:r>
              <a:rPr lang="en-GB" sz="1100" i="1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agreement No  </a:t>
            </a:r>
            <a:r>
              <a:rPr lang="es-ES" sz="1100" i="1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952197</a:t>
            </a:r>
            <a:endParaRPr lang="en-GB" sz="1100" i="1" kern="1200" spc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Imagen 16">
            <a:extLst>
              <a:ext uri="{FF2B5EF4-FFF2-40B4-BE49-F238E27FC236}">
                <a16:creationId xmlns:a16="http://schemas.microsoft.com/office/drawing/2014/main" id="{BB2FFDEB-0177-404F-98C2-7792F528C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58" y="6457499"/>
            <a:ext cx="582612" cy="392964"/>
          </a:xfrm>
          <a:prstGeom prst="rect">
            <a:avLst/>
          </a:prstGeom>
        </p:spPr>
      </p:pic>
      <p:sp>
        <p:nvSpPr>
          <p:cNvPr id="47" name="Rectángulo 46">
            <a:extLst>
              <a:ext uri="{FF2B5EF4-FFF2-40B4-BE49-F238E27FC236}">
                <a16:creationId xmlns:a16="http://schemas.microsoft.com/office/drawing/2014/main" id="{1B4E48D9-764A-4D0E-B075-9990C4A423E3}"/>
              </a:ext>
            </a:extLst>
          </p:cNvPr>
          <p:cNvSpPr/>
          <p:nvPr/>
        </p:nvSpPr>
        <p:spPr>
          <a:xfrm>
            <a:off x="215466" y="1184607"/>
            <a:ext cx="6034375" cy="23083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endParaRPr lang="en-GB" sz="2400" b="1" dirty="0">
              <a:ea typeface="+mn-lt"/>
              <a:cs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400" i="1" dirty="0">
                <a:ea typeface="+mn-lt"/>
                <a:cs typeface="+mn-lt"/>
              </a:rPr>
              <a:t> H2020 + DIHs + S+T+ARTS  Innovation Action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400" i="1" dirty="0">
                <a:ea typeface="+mn-lt"/>
                <a:cs typeface="+mn-lt"/>
              </a:rPr>
              <a:t>Start date</a:t>
            </a:r>
            <a:r>
              <a:rPr lang="en-GB" sz="2400" dirty="0">
                <a:ea typeface="+mn-lt"/>
                <a:cs typeface="+mn-lt"/>
              </a:rPr>
              <a:t>: July 1</a:t>
            </a:r>
            <a:r>
              <a:rPr lang="en-GB" sz="2400" baseline="30000" dirty="0">
                <a:ea typeface="+mn-lt"/>
                <a:cs typeface="+mn-lt"/>
              </a:rPr>
              <a:t>st</a:t>
            </a:r>
            <a:r>
              <a:rPr lang="en-GB" sz="2400" dirty="0">
                <a:ea typeface="+mn-lt"/>
                <a:cs typeface="+mn-lt"/>
              </a:rPr>
              <a:t>, 2020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sz="2400" dirty="0">
              <a:cs typeface="Calibri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400" i="1" dirty="0">
                <a:ea typeface="+mn-lt"/>
                <a:cs typeface="+mn-lt"/>
              </a:rPr>
              <a:t> Duration:</a:t>
            </a:r>
            <a:r>
              <a:rPr lang="en-GB" sz="2400" dirty="0">
                <a:ea typeface="+mn-lt"/>
                <a:cs typeface="+mn-lt"/>
              </a:rPr>
              <a:t> 42 months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sz="2400" dirty="0">
              <a:cs typeface="Calibri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 20 EU partners / 11 EU countries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9D8E83D-6CFB-49EE-A2F6-F355FF2EE68E}"/>
              </a:ext>
            </a:extLst>
          </p:cNvPr>
          <p:cNvSpPr txBox="1"/>
          <p:nvPr/>
        </p:nvSpPr>
        <p:spPr>
          <a:xfrm>
            <a:off x="141700" y="3079388"/>
            <a:ext cx="3876523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 5 Pilots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</a:rPr>
              <a:t> Construction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</a:rPr>
              <a:t> Electronic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</a:rPr>
              <a:t> Automotive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</a:rPr>
              <a:t> Plastics &amp; Polyurethanes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</a:rPr>
              <a:t> Artisans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6BC3066C-6A05-4B78-844D-E2CBEFA19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229" y="1138656"/>
            <a:ext cx="6839071" cy="506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1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D22AE-C463-49B6-B8D0-D91DD6EFB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VOJEXT –  Motivation   (Why)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2F0D878-8585-4694-B5D0-B2747404D6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09" y="2674616"/>
            <a:ext cx="6490023" cy="3895272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E95C4B-646B-4C08-9156-9AB0C47706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185" b="12673"/>
          <a:stretch/>
        </p:blipFill>
        <p:spPr>
          <a:xfrm>
            <a:off x="9845086" y="3140180"/>
            <a:ext cx="2362177" cy="9556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353FA4-5C6A-4C16-B705-54EA14C3D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48" y="3312900"/>
            <a:ext cx="2529840" cy="4562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FA90515-4BA7-416A-BE4E-03915AACAB82}"/>
              </a:ext>
            </a:extLst>
          </p:cNvPr>
          <p:cNvSpPr txBox="1"/>
          <p:nvPr/>
        </p:nvSpPr>
        <p:spPr>
          <a:xfrm>
            <a:off x="209548" y="1145123"/>
            <a:ext cx="11849102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A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lang="en-GB" b="1" dirty="0">
                <a:solidFill>
                  <a:srgbClr val="00000A"/>
                </a:solidFill>
                <a:ea typeface="Times New Roman" panose="02020603050405020304" pitchFamily="18" charset="0"/>
              </a:rPr>
              <a:t>nnov</a:t>
            </a:r>
            <a:r>
              <a:rPr lang="en-GB" sz="1800" b="1" dirty="0">
                <a:solidFill>
                  <a:srgbClr val="00000A"/>
                </a:solidFill>
                <a:effectLst/>
                <a:ea typeface="Times New Roman" panose="02020603050405020304" pitchFamily="18" charset="0"/>
              </a:rPr>
              <a:t>ation-based economic development using science-driven</a:t>
            </a:r>
            <a:r>
              <a:rPr lang="en-GB" sz="1800" dirty="0">
                <a:solidFill>
                  <a:srgbClr val="00000A"/>
                </a:solidFill>
                <a:effectLst/>
                <a:ea typeface="Times New Roman" panose="02020603050405020304" pitchFamily="18" charset="0"/>
              </a:rPr>
              <a:t> industry approaches </a:t>
            </a:r>
            <a:r>
              <a:rPr lang="en-GB" sz="1800" dirty="0">
                <a:solidFill>
                  <a:srgbClr val="00000A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 Experimental</a:t>
            </a:r>
            <a:r>
              <a:rPr lang="en-GB" sz="1800" dirty="0">
                <a:solidFill>
                  <a:srgbClr val="00000A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A"/>
                </a:solidFill>
                <a:ea typeface="Times New Roman" panose="02020603050405020304" pitchFamily="18" charset="0"/>
              </a:rPr>
              <a:t>S</a:t>
            </a:r>
            <a:r>
              <a:rPr lang="en-GB" sz="1800" b="1" dirty="0">
                <a:solidFill>
                  <a:srgbClr val="00000A"/>
                </a:solidFill>
                <a:effectLst/>
                <a:ea typeface="Times New Roman" panose="02020603050405020304" pitchFamily="18" charset="0"/>
              </a:rPr>
              <a:t>upport producers and adopters </a:t>
            </a:r>
            <a:r>
              <a:rPr lang="en-GB" b="1" dirty="0">
                <a:solidFill>
                  <a:srgbClr val="00000A"/>
                </a:solidFill>
                <a:ea typeface="Times New Roman" panose="02020603050405020304" pitchFamily="18" charset="0"/>
              </a:rPr>
              <a:t>(</a:t>
            </a:r>
            <a:r>
              <a:rPr lang="en-GB" sz="1800" dirty="0">
                <a:solidFill>
                  <a:srgbClr val="00000A"/>
                </a:solidFill>
                <a:effectLst/>
                <a:ea typeface="Times New Roman" panose="02020603050405020304" pitchFamily="18" charset="0"/>
              </a:rPr>
              <a:t>SMEs + small crafters) </a:t>
            </a:r>
            <a:r>
              <a:rPr lang="en-GB" b="1" dirty="0">
                <a:solidFill>
                  <a:srgbClr val="00000A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1800" b="1" i="1" dirty="0">
                <a:solidFill>
                  <a:srgbClr val="00000A"/>
                </a:solidFill>
                <a:effectLst/>
                <a:ea typeface="Times New Roman" panose="02020603050405020304" pitchFamily="18" charset="0"/>
              </a:rPr>
              <a:t>Cognitive autonomous systems + human-robot </a:t>
            </a:r>
            <a:r>
              <a:rPr lang="en-GB" sz="1800" b="1" i="1" dirty="0" err="1">
                <a:solidFill>
                  <a:srgbClr val="00000A"/>
                </a:solidFill>
                <a:effectLst/>
                <a:ea typeface="Times New Roman" panose="02020603050405020304" pitchFamily="18" charset="0"/>
              </a:rPr>
              <a:t>interation</a:t>
            </a:r>
            <a:endParaRPr lang="en-GB" sz="1800" dirty="0">
              <a:solidFill>
                <a:srgbClr val="00000A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000A"/>
                </a:solidFill>
                <a:effectLst/>
                <a:ea typeface="Times New Roman" panose="02020603050405020304" pitchFamily="18" charset="0"/>
              </a:rPr>
              <a:t>Guarantee SOCIAL, safety, security and ergonomics</a:t>
            </a:r>
            <a:r>
              <a:rPr lang="en-GB" sz="1800" dirty="0">
                <a:solidFill>
                  <a:srgbClr val="00000A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1800" dirty="0">
                <a:solidFill>
                  <a:srgbClr val="00000A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sz="1800" dirty="0">
                <a:solidFill>
                  <a:srgbClr val="00000A"/>
                </a:solidFill>
                <a:effectLst/>
                <a:ea typeface="Times New Roman" panose="02020603050405020304" pitchFamily="18" charset="0"/>
              </a:rPr>
              <a:t> greatest challenges for human-robot collaboration </a:t>
            </a:r>
            <a:r>
              <a:rPr lang="en-GB" sz="1800" dirty="0">
                <a:solidFill>
                  <a:srgbClr val="00000A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 Social PM</a:t>
            </a:r>
            <a:endParaRPr lang="en-GB" sz="1800" dirty="0">
              <a:solidFill>
                <a:srgbClr val="00000A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A"/>
                </a:solidFill>
                <a:ea typeface="Times New Roman" panose="02020603050405020304" pitchFamily="18" charset="0"/>
              </a:rPr>
              <a:t>Collaborative robotics</a:t>
            </a:r>
            <a:r>
              <a:rPr lang="en-GB" dirty="0">
                <a:solidFill>
                  <a:srgbClr val="00000A"/>
                </a:solidFill>
                <a:ea typeface="Times New Roman" panose="02020603050405020304" pitchFamily="18" charset="0"/>
              </a:rPr>
              <a:t> through current and innovative offering of </a:t>
            </a:r>
            <a:r>
              <a:rPr lang="en-GB" b="1" dirty="0">
                <a:solidFill>
                  <a:srgbClr val="00000A"/>
                </a:solidFill>
                <a:ea typeface="Times New Roman" panose="02020603050405020304" pitchFamily="18" charset="0"/>
              </a:rPr>
              <a:t>Digital Innovation Hubs (DIHs). </a:t>
            </a:r>
            <a:endParaRPr lang="en-US" sz="2000" b="1" dirty="0">
              <a:ea typeface="Times New Roman" panose="020206030504050203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108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D22AE-C463-49B6-B8D0-D91DD6EFB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99" y="103389"/>
            <a:ext cx="11489933" cy="660379"/>
          </a:xfrm>
        </p:spPr>
        <p:txBody>
          <a:bodyPr/>
          <a:lstStyle/>
          <a:p>
            <a:r>
              <a:rPr lang="en-GB" dirty="0"/>
              <a:t>VOJEXT  OPEN CALLS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A9F2616-DFEF-4E81-8AA1-40A5B619A0C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2926" y="1651653"/>
            <a:ext cx="2138645" cy="115319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1C4AEF3-6911-4AB8-8711-4A43C440A6D2}"/>
              </a:ext>
            </a:extLst>
          </p:cNvPr>
          <p:cNvSpPr txBox="1"/>
          <p:nvPr/>
        </p:nvSpPr>
        <p:spPr>
          <a:xfrm>
            <a:off x="340429" y="1206598"/>
            <a:ext cx="10032715" cy="4470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/>
                <a:cs typeface="Calibri"/>
              </a:rPr>
              <a:t>2 Open Calls: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2400" b="1" dirty="0">
              <a:latin typeface="Calibri"/>
              <a:cs typeface="Calibri"/>
            </a:endParaRP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/>
                <a:cs typeface="Calibri"/>
              </a:rPr>
              <a:t>Call#1 (M9-March 2021 – ICT-Software/Technical SMEs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</a:pPr>
            <a:r>
              <a:rPr lang="en-GB" b="1" dirty="0"/>
              <a:t>Extend the capacity and technology outreach of VOJEXT demonstrators by engaging tech SMEs in solving proposed technological challenges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</a:pPr>
            <a:endParaRPr lang="en-US" sz="2400" b="1" dirty="0">
              <a:latin typeface="Calibri"/>
              <a:cs typeface="Calibri"/>
            </a:endParaRP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cs typeface="Calibri"/>
              </a:rPr>
              <a:t>Call#2 (M25 – August 2022 –Additional Pilots-€70K)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Deploy geographic and sector distributed small-scale pilots - expanding the scope of the existing use cases or deploying new ones at DIH living labs and/or SMEs/mid-caps facilities to demonstrate the impact/potential of VOJEXT technologies and approach towards digitising and boosting European industry</a:t>
            </a:r>
            <a:endParaRPr lang="en-US" sz="2400" dirty="0">
              <a:latin typeface="Calibri"/>
              <a:cs typeface="Calibri"/>
              <a:sym typeface="Wingdings" panose="05000000000000000000" pitchFamily="2" charset="2"/>
            </a:endParaRPr>
          </a:p>
          <a:p>
            <a:endParaRPr lang="pt-BR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0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D22AE-C463-49B6-B8D0-D91DD6EFB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75" y="156275"/>
            <a:ext cx="11489933" cy="660379"/>
          </a:xfrm>
        </p:spPr>
        <p:txBody>
          <a:bodyPr/>
          <a:lstStyle/>
          <a:p>
            <a:r>
              <a:rPr lang="en-GB" dirty="0"/>
              <a:t>VOJEXT – 1</a:t>
            </a:r>
            <a:r>
              <a:rPr lang="en-GB" baseline="30000" dirty="0"/>
              <a:t>ST</a:t>
            </a:r>
            <a:r>
              <a:rPr lang="en-GB" dirty="0"/>
              <a:t> OPEN CALL  - CHALLENGE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A9F2616-DFEF-4E81-8AA1-40A5B619A0C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3884" y="1034429"/>
            <a:ext cx="2138645" cy="115319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1C4AEF3-6911-4AB8-8711-4A43C440A6D2}"/>
              </a:ext>
            </a:extLst>
          </p:cNvPr>
          <p:cNvSpPr txBox="1"/>
          <p:nvPr/>
        </p:nvSpPr>
        <p:spPr>
          <a:xfrm>
            <a:off x="159471" y="1106196"/>
            <a:ext cx="100327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VOJEXT </a:t>
            </a:r>
            <a:r>
              <a:rPr lang="pt-B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pt-B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fund</a:t>
            </a:r>
            <a:r>
              <a:rPr lang="pt-B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SMEs</a:t>
            </a:r>
            <a:r>
              <a:rPr lang="pt-B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aiming</a:t>
            </a:r>
            <a:r>
              <a:rPr lang="pt-B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pt-B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address</a:t>
            </a:r>
            <a:r>
              <a:rPr lang="pt-B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specific</a:t>
            </a:r>
            <a:r>
              <a:rPr lang="pt-B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  <a:r>
              <a:rPr lang="pt-B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pt-B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cognitive</a:t>
            </a:r>
            <a:r>
              <a:rPr lang="pt-B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autonomous</a:t>
            </a:r>
            <a:r>
              <a:rPr lang="pt-B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systems for </a:t>
            </a:r>
            <a:r>
              <a:rPr lang="pt-B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human-robot</a:t>
            </a:r>
            <a:r>
              <a:rPr lang="pt-B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interaction</a:t>
            </a:r>
            <a:r>
              <a:rPr lang="pt-B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PT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endParaRPr lang="es-ES" sz="2400" b="1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DF5B827-06AB-7849-8269-EB0DAF809E70}"/>
              </a:ext>
            </a:extLst>
          </p:cNvPr>
          <p:cNvSpPr/>
          <p:nvPr/>
        </p:nvSpPr>
        <p:spPr>
          <a:xfrm>
            <a:off x="159471" y="1976892"/>
            <a:ext cx="711478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buAutoNum type="arabicPlain"/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Construction Robotic Toolset</a:t>
            </a:r>
            <a:endParaRPr lang="en-GB" sz="16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</a:pPr>
            <a:r>
              <a:rPr lang="en-GB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robotic solution designed for accomplishing plastering tasks with a robotic arm and 1 or more different end-effectors. </a:t>
            </a:r>
          </a:p>
          <a:p>
            <a:pPr lvl="0" algn="just"/>
            <a:endParaRPr lang="en-GB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AutoNum type="arabicPlain" startAt="2"/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Navigation</a:t>
            </a:r>
            <a:endParaRPr lang="en-GB" sz="1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</a:pPr>
            <a:r>
              <a:rPr lang="en-GB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Secure and autonomous robot navigation in highly dynamic environments.</a:t>
            </a:r>
          </a:p>
          <a:p>
            <a:pPr lvl="0" algn="just">
              <a:spcBef>
                <a:spcPts val="600"/>
              </a:spcBef>
            </a:pPr>
            <a:endParaRPr lang="es-ES" sz="1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3      Visualization of point cloud in a VR (Virtual Reality) headset</a:t>
            </a:r>
          </a:p>
          <a:p>
            <a:pPr algn="just">
              <a:spcBef>
                <a:spcPts val="600"/>
              </a:spcBef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Allow user to navigate around the generated point cloud data using VR equipment.</a:t>
            </a:r>
            <a:endParaRPr lang="en-GB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 algn="just"/>
            <a:endParaRPr lang="en-GB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0" algn="just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4   Integrate two leap motion devices to improve user’s hand mapping </a:t>
            </a:r>
            <a:r>
              <a:rPr 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Synchronize two leap motion devices to allow precise but cheap hand mapping.</a:t>
            </a:r>
            <a:r>
              <a:rPr lang="en-US" sz="1400" dirty="0"/>
              <a:t> </a:t>
            </a:r>
          </a:p>
          <a:p>
            <a:pPr lvl="0" algn="just"/>
            <a:endParaRPr lang="es-ES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AutoNum type="arabicPlain" startAt="5"/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Investigate new method of hand mapping and integrate it to the teleoperation pipeline: </a:t>
            </a:r>
          </a:p>
          <a:p>
            <a:pPr lvl="0" algn="just">
              <a:spcAft>
                <a:spcPts val="600"/>
              </a:spcAft>
            </a:pPr>
            <a:r>
              <a:rPr lang="en-GB" sz="1400" dirty="0"/>
              <a:t>Reproduce and Integrate a specific method (</a:t>
            </a:r>
            <a:r>
              <a:rPr lang="en-GB" sz="1400" dirty="0" err="1"/>
              <a:t>Megatrack</a:t>
            </a:r>
            <a:r>
              <a:rPr lang="en-GB" sz="1400" dirty="0"/>
              <a:t>) into the </a:t>
            </a:r>
            <a:r>
              <a:rPr lang="en-GB" sz="1400" dirty="0" err="1"/>
              <a:t>teleop</a:t>
            </a:r>
            <a:r>
              <a:rPr lang="en-GB" sz="1400" dirty="0"/>
              <a:t> pipeline. This method enable a real-time </a:t>
            </a:r>
            <a:r>
              <a:rPr lang="pt-PT" sz="1400" dirty="0" err="1"/>
              <a:t>hand-tracking</a:t>
            </a:r>
            <a:r>
              <a:rPr lang="pt-PT" sz="1400" dirty="0"/>
              <a:t> to drive virtual </a:t>
            </a:r>
            <a:r>
              <a:rPr lang="pt-PT" sz="1400" dirty="0" err="1"/>
              <a:t>and</a:t>
            </a:r>
            <a:r>
              <a:rPr lang="pt-PT" sz="1400" dirty="0"/>
              <a:t> </a:t>
            </a:r>
            <a:r>
              <a:rPr lang="pt-PT" sz="1400" dirty="0" err="1"/>
              <a:t>augmented</a:t>
            </a:r>
            <a:r>
              <a:rPr lang="pt-PT" sz="1400" dirty="0"/>
              <a:t> </a:t>
            </a:r>
            <a:r>
              <a:rPr lang="pt-PT" sz="1400" dirty="0" err="1"/>
              <a:t>reality</a:t>
            </a:r>
            <a:r>
              <a:rPr lang="pt-PT" sz="1400" dirty="0"/>
              <a:t> (VR/AR) </a:t>
            </a:r>
            <a:r>
              <a:rPr lang="pt-PT" sz="1400" dirty="0" err="1"/>
              <a:t>experiences</a:t>
            </a:r>
            <a:r>
              <a:rPr lang="pt-PT" sz="1400" dirty="0"/>
              <a:t>.</a:t>
            </a:r>
            <a:endParaRPr lang="es-ES" sz="1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0BF3C9D-D67D-2745-A137-46D611CE8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116" y="2675856"/>
            <a:ext cx="4227537" cy="280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3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D22AE-C463-49B6-B8D0-D91DD6EFB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75" y="156275"/>
            <a:ext cx="11489933" cy="660379"/>
          </a:xfrm>
        </p:spPr>
        <p:txBody>
          <a:bodyPr/>
          <a:lstStyle/>
          <a:p>
            <a:r>
              <a:rPr lang="en-GB" dirty="0"/>
              <a:t>VOJEXT – 1</a:t>
            </a:r>
            <a:r>
              <a:rPr lang="en-GB" baseline="30000" dirty="0"/>
              <a:t>ST</a:t>
            </a:r>
            <a:r>
              <a:rPr lang="en-GB" dirty="0"/>
              <a:t> OPEN CALL  - COMING SOON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A9F2616-DFEF-4E81-8AA1-40A5B619A0C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3019" y="1028160"/>
            <a:ext cx="2138645" cy="115319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1C4AEF3-6911-4AB8-8711-4A43C440A6D2}"/>
              </a:ext>
            </a:extLst>
          </p:cNvPr>
          <p:cNvSpPr txBox="1"/>
          <p:nvPr/>
        </p:nvSpPr>
        <p:spPr>
          <a:xfrm>
            <a:off x="167328" y="1069414"/>
            <a:ext cx="1202467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pt-PT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t-PT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pt-PT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join</a:t>
            </a:r>
            <a:r>
              <a:rPr lang="pt-PT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VOJEXT ?</a:t>
            </a:r>
          </a:p>
          <a:p>
            <a:endParaRPr lang="pt-PT" sz="2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endParaRPr lang="es-E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t-BR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pt-B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pt-B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€100K </a:t>
            </a:r>
            <a:r>
              <a:rPr lang="pt-BR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funding</a:t>
            </a:r>
            <a:r>
              <a:rPr lang="pt-B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pt-BR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pt-B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pt-B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equity</a:t>
            </a:r>
            <a:r>
              <a:rPr lang="pt-B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free</a:t>
            </a:r>
            <a:r>
              <a:rPr lang="pt-B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pt-BR" sz="2200" b="1" dirty="0">
              <a:cs typeface="Times New Roman" panose="02020603050405020304" pitchFamily="18" charset="0"/>
            </a:endParaRPr>
          </a:p>
          <a:p>
            <a:r>
              <a:rPr lang="pt-BR" sz="2200" b="1" dirty="0">
                <a:cs typeface="Times New Roman" panose="02020603050405020304" pitchFamily="18" charset="0"/>
              </a:rPr>
              <a:t>Who </a:t>
            </a:r>
            <a:r>
              <a:rPr lang="pt-BR" sz="2200" b="1" dirty="0" err="1">
                <a:cs typeface="Times New Roman" panose="02020603050405020304" pitchFamily="18" charset="0"/>
              </a:rPr>
              <a:t>can</a:t>
            </a:r>
            <a:r>
              <a:rPr lang="pt-BR" sz="2200" b="1" dirty="0">
                <a:cs typeface="Times New Roman" panose="02020603050405020304" pitchFamily="18" charset="0"/>
              </a:rPr>
              <a:t> </a:t>
            </a:r>
            <a:r>
              <a:rPr lang="pt-BR" sz="2200" b="1" dirty="0" err="1">
                <a:cs typeface="Times New Roman" panose="02020603050405020304" pitchFamily="18" charset="0"/>
              </a:rPr>
              <a:t>apply</a:t>
            </a:r>
            <a:r>
              <a:rPr lang="pt-BR" sz="2200" b="1" dirty="0">
                <a:cs typeface="Times New Roman" panose="02020603050405020304" pitchFamily="18" charset="0"/>
              </a:rPr>
              <a:t>?</a:t>
            </a:r>
          </a:p>
          <a:p>
            <a:pPr lvl="0"/>
            <a:endParaRPr lang="pt-PT" sz="2200" dirty="0"/>
          </a:p>
          <a:p>
            <a:pPr lvl="0"/>
            <a:r>
              <a:rPr lang="pt-PT" sz="2200" dirty="0" err="1">
                <a:cs typeface="Times New Roman" panose="02020603050405020304" pitchFamily="18" charset="0"/>
              </a:rPr>
              <a:t>The</a:t>
            </a:r>
            <a:r>
              <a:rPr lang="pt-PT" sz="2200" dirty="0">
                <a:cs typeface="Times New Roman" panose="02020603050405020304" pitchFamily="18" charset="0"/>
              </a:rPr>
              <a:t> target </a:t>
            </a:r>
            <a:r>
              <a:rPr lang="pt-PT" sz="2200" dirty="0" err="1">
                <a:cs typeface="Times New Roman" panose="02020603050405020304" pitchFamily="18" charset="0"/>
              </a:rPr>
              <a:t>applicants</a:t>
            </a:r>
            <a:r>
              <a:rPr lang="pt-PT" sz="2200" dirty="0">
                <a:cs typeface="Times New Roman" panose="02020603050405020304" pitchFamily="18" charset="0"/>
              </a:rPr>
              <a:t> are </a:t>
            </a:r>
            <a:r>
              <a:rPr lang="pt-PT" sz="2200" dirty="0" err="1">
                <a:cs typeface="Times New Roman" panose="02020603050405020304" pitchFamily="18" charset="0"/>
              </a:rPr>
              <a:t>SME’s</a:t>
            </a:r>
            <a:r>
              <a:rPr lang="pt-PT" sz="2200" dirty="0">
                <a:cs typeface="Times New Roman" panose="02020603050405020304" pitchFamily="18" charset="0"/>
              </a:rPr>
              <a:t> </a:t>
            </a:r>
            <a:r>
              <a:rPr lang="pt-PT" sz="2200" dirty="0" err="1">
                <a:cs typeface="Times New Roman" panose="02020603050405020304" pitchFamily="18" charset="0"/>
              </a:rPr>
              <a:t>and</a:t>
            </a:r>
            <a:r>
              <a:rPr lang="pt-PT" sz="2200" dirty="0">
                <a:cs typeface="Times New Roman" panose="02020603050405020304" pitchFamily="18" charset="0"/>
              </a:rPr>
              <a:t> </a:t>
            </a:r>
            <a:r>
              <a:rPr lang="pt-PT" sz="2200" dirty="0" err="1">
                <a:cs typeface="Times New Roman" panose="02020603050405020304" pitchFamily="18" charset="0"/>
              </a:rPr>
              <a:t>Mid</a:t>
            </a:r>
            <a:r>
              <a:rPr lang="pt-PT" sz="2200" dirty="0">
                <a:cs typeface="Times New Roman" panose="02020603050405020304" pitchFamily="18" charset="0"/>
              </a:rPr>
              <a:t>-Caps. </a:t>
            </a:r>
          </a:p>
          <a:p>
            <a:pPr lvl="0"/>
            <a:endParaRPr lang="pt-PT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pt-PT" sz="2200" b="1" dirty="0" err="1">
                <a:cs typeface="Times New Roman" panose="02020603050405020304" pitchFamily="18" charset="0"/>
              </a:rPr>
              <a:t>When</a:t>
            </a:r>
            <a:r>
              <a:rPr lang="pt-PT" sz="2200" b="1" dirty="0"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pt-PT" sz="2200" b="1" dirty="0"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pt-BR" sz="2200" b="1" dirty="0" err="1">
                <a:solidFill>
                  <a:srgbClr val="0070C0"/>
                </a:solidFill>
              </a:rPr>
              <a:t>Launch</a:t>
            </a:r>
            <a:r>
              <a:rPr lang="pt-BR" sz="2200" b="1" dirty="0">
                <a:solidFill>
                  <a:srgbClr val="0070C0"/>
                </a:solidFill>
              </a:rPr>
              <a:t>: 1 </a:t>
            </a:r>
            <a:r>
              <a:rPr lang="pt-BR" sz="2200" b="1" dirty="0" err="1">
                <a:solidFill>
                  <a:srgbClr val="0070C0"/>
                </a:solidFill>
              </a:rPr>
              <a:t>March</a:t>
            </a:r>
            <a:r>
              <a:rPr lang="pt-BR" sz="2200" b="1" dirty="0">
                <a:solidFill>
                  <a:srgbClr val="0070C0"/>
                </a:solidFill>
              </a:rPr>
              <a:t> 2021 12:00 PM CET</a:t>
            </a:r>
            <a:endParaRPr lang="es-ES" sz="2200" b="1" dirty="0">
              <a:solidFill>
                <a:srgbClr val="0070C0"/>
              </a:solidFill>
            </a:endParaRPr>
          </a:p>
          <a:p>
            <a:r>
              <a:rPr lang="pt-BR" sz="2200" b="1" dirty="0">
                <a:solidFill>
                  <a:srgbClr val="0070C0"/>
                </a:solidFill>
              </a:rPr>
              <a:t>Deadline: 30 </a:t>
            </a:r>
            <a:r>
              <a:rPr lang="pt-BR" sz="2200" b="1" dirty="0" err="1">
                <a:solidFill>
                  <a:srgbClr val="0070C0"/>
                </a:solidFill>
              </a:rPr>
              <a:t>April</a:t>
            </a:r>
            <a:r>
              <a:rPr lang="pt-BR" sz="2200" b="1" dirty="0">
                <a:solidFill>
                  <a:srgbClr val="0070C0"/>
                </a:solidFill>
              </a:rPr>
              <a:t> 2021 5 PM CET</a:t>
            </a:r>
          </a:p>
          <a:p>
            <a:endParaRPr lang="pt-B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9-12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months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projects</a:t>
            </a:r>
            <a:endParaRPr lang="es-ES" sz="2200" b="1" dirty="0"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506FBEE-E80D-4D4A-A371-65730C69A9F1}"/>
              </a:ext>
            </a:extLst>
          </p:cNvPr>
          <p:cNvSpPr/>
          <p:nvPr/>
        </p:nvSpPr>
        <p:spPr>
          <a:xfrm>
            <a:off x="6071167" y="1764125"/>
            <a:ext cx="58821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err="1">
                <a:cs typeface="Times New Roman" panose="02020603050405020304" pitchFamily="18" charset="0"/>
              </a:rPr>
              <a:t>Other</a:t>
            </a:r>
            <a:r>
              <a:rPr lang="pt-BR" sz="2200" b="1" dirty="0">
                <a:cs typeface="Times New Roman" panose="02020603050405020304" pitchFamily="18" charset="0"/>
              </a:rPr>
              <a:t> </a:t>
            </a:r>
            <a:r>
              <a:rPr lang="pt-BR" sz="2200" b="1" dirty="0" err="1">
                <a:cs typeface="Times New Roman" panose="02020603050405020304" pitchFamily="18" charset="0"/>
              </a:rPr>
              <a:t>Advantages</a:t>
            </a:r>
            <a:r>
              <a:rPr lang="pt-BR" sz="2200" b="1" dirty="0">
                <a:cs typeface="Times New Roman" panose="02020603050405020304" pitchFamily="18" charset="0"/>
              </a:rPr>
              <a:t>:</a:t>
            </a:r>
          </a:p>
          <a:p>
            <a:endParaRPr lang="pt-BR" sz="2200" b="1" dirty="0"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You can transform your business with </a:t>
            </a: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new products;</a:t>
            </a:r>
          </a:p>
          <a:p>
            <a:pPr lvl="0"/>
            <a:endParaRPr lang="pt-PT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Expand your business </a:t>
            </a: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network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through the connection with </a:t>
            </a: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artists and designers;</a:t>
            </a:r>
          </a:p>
          <a:p>
            <a:pPr lvl="0"/>
            <a:endParaRPr lang="pt-PT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Get </a:t>
            </a: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connected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with others </a:t>
            </a: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SMEs &amp; Mid-Caps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across Europe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to share your journey</a:t>
            </a:r>
            <a:endParaRPr lang="pt-PT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200" b="1" dirty="0">
              <a:cs typeface="Times New Roman" panose="02020603050405020304" pitchFamily="18" charset="0"/>
            </a:endParaRPr>
          </a:p>
          <a:p>
            <a:endParaRPr lang="es-ES" sz="2200" b="1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Industry 4.0: Rise of the cobots? | Knowledge Centre | Essentra Components  UK">
            <a:extLst>
              <a:ext uri="{FF2B5EF4-FFF2-40B4-BE49-F238E27FC236}">
                <a16:creationId xmlns:a16="http://schemas.microsoft.com/office/drawing/2014/main" id="{6C10AE8E-480A-E44D-86CD-4CE5C67AD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672" y="5146510"/>
            <a:ext cx="1979328" cy="129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D9D95A2-E4DB-9640-BFDD-229B5622E3B0}"/>
              </a:ext>
            </a:extLst>
          </p:cNvPr>
          <p:cNvSpPr txBox="1"/>
          <p:nvPr/>
        </p:nvSpPr>
        <p:spPr>
          <a:xfrm>
            <a:off x="5125625" y="5568230"/>
            <a:ext cx="5040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>
                <a:solidFill>
                  <a:srgbClr val="FF0000"/>
                </a:solidFill>
              </a:rPr>
              <a:t>Don’t</a:t>
            </a:r>
            <a:r>
              <a:rPr lang="pt-PT" sz="2800" dirty="0">
                <a:solidFill>
                  <a:srgbClr val="FF0000"/>
                </a:solidFill>
              </a:rPr>
              <a:t> miss out </a:t>
            </a:r>
            <a:r>
              <a:rPr lang="pt-PT" sz="2800" dirty="0" err="1">
                <a:solidFill>
                  <a:srgbClr val="FF0000"/>
                </a:solidFill>
              </a:rPr>
              <a:t>this</a:t>
            </a:r>
            <a:r>
              <a:rPr lang="pt-PT" sz="2800" dirty="0">
                <a:solidFill>
                  <a:srgbClr val="FF0000"/>
                </a:solidFill>
              </a:rPr>
              <a:t> </a:t>
            </a:r>
            <a:r>
              <a:rPr lang="pt-PT" sz="2800" dirty="0" err="1">
                <a:solidFill>
                  <a:srgbClr val="FF0000"/>
                </a:solidFill>
              </a:rPr>
              <a:t>opportunity</a:t>
            </a:r>
            <a:r>
              <a:rPr lang="pt-PT" sz="28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202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B860CA2-FDFA-4811-9A32-5D650E13FF8B}"/>
              </a:ext>
            </a:extLst>
          </p:cNvPr>
          <p:cNvSpPr txBox="1"/>
          <p:nvPr/>
        </p:nvSpPr>
        <p:spPr>
          <a:xfrm>
            <a:off x="6456114" y="0"/>
            <a:ext cx="5142453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400" b="1" i="1" kern="1200" dirty="0">
                <a:solidFill>
                  <a:srgbClr val="17365D"/>
                </a:solidFill>
                <a:effectLst/>
                <a:latin typeface="+mn-lt"/>
                <a:ea typeface="Times New Roman" panose="02020603050405020304" pitchFamily="18" charset="0"/>
                <a:cs typeface="+mn-cs"/>
              </a:rPr>
              <a:t>F6S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400" b="1" i="1" kern="1200" dirty="0">
                <a:solidFill>
                  <a:srgbClr val="17365D"/>
                </a:solidFill>
                <a:effectLst/>
                <a:latin typeface="+mn-lt"/>
                <a:ea typeface="Times New Roman" panose="02020603050405020304" pitchFamily="18" charset="0"/>
                <a:cs typeface="+mn-cs"/>
              </a:rPr>
              <a:t>Luisa Gonçalves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400" b="1" i="1" kern="1200" dirty="0">
                <a:solidFill>
                  <a:srgbClr val="17365D"/>
                </a:solidFill>
                <a:effectLst/>
                <a:latin typeface="+mn-lt"/>
                <a:ea typeface="Times New Roman" panose="02020603050405020304" pitchFamily="18" charset="0"/>
                <a:cs typeface="+mn-cs"/>
              </a:rPr>
              <a:t>Project Manager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300" b="1" i="1" dirty="0">
              <a:solidFill>
                <a:srgbClr val="17365D"/>
              </a:solidFill>
              <a:ea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300" b="1" i="1" kern="1200" dirty="0">
              <a:solidFill>
                <a:srgbClr val="17365D"/>
              </a:solidFill>
              <a:effectLst/>
              <a:latin typeface="+mn-lt"/>
              <a:ea typeface="Times New Roman" panose="02020603050405020304" pitchFamily="18" charset="0"/>
              <a:cs typeface="+mn-cs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300" b="1" i="1" kern="1200" dirty="0">
              <a:solidFill>
                <a:srgbClr val="17365D"/>
              </a:solidFill>
              <a:effectLst/>
              <a:latin typeface="+mn-lt"/>
              <a:ea typeface="Times New Roman" panose="02020603050405020304" pitchFamily="18" charset="0"/>
              <a:cs typeface="+mn-cs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000" b="1" i="1" kern="1200" dirty="0">
                <a:solidFill>
                  <a:srgbClr val="17365D"/>
                </a:solidFill>
                <a:effectLst/>
                <a:latin typeface="+mn-lt"/>
                <a:ea typeface="Times New Roman" panose="02020603050405020304" pitchFamily="18" charset="0"/>
                <a:cs typeface="+mn-cs"/>
              </a:rPr>
              <a:t>(</a:t>
            </a:r>
            <a:r>
              <a:rPr lang="en-US" sz="2000" b="1" i="1" kern="1200" dirty="0">
                <a:solidFill>
                  <a:srgbClr val="17365D"/>
                </a:solidFill>
                <a:effectLst/>
                <a:latin typeface="+mn-lt"/>
                <a:ea typeface="Times New Roman" panose="02020603050405020304" pitchFamily="18" charset="0"/>
                <a:cs typeface="+mn-cs"/>
                <a:hlinkClick r:id="rId3"/>
              </a:rPr>
              <a:t>opencall@vojext.eu</a:t>
            </a:r>
            <a:r>
              <a:rPr lang="en-US" sz="2000" b="1" i="1" kern="1200" dirty="0">
                <a:solidFill>
                  <a:srgbClr val="17365D"/>
                </a:solidFill>
                <a:effectLst/>
                <a:latin typeface="+mn-lt"/>
                <a:ea typeface="Times New Roman" panose="02020603050405020304" pitchFamily="18" charset="0"/>
                <a:cs typeface="+mn-cs"/>
              </a:rPr>
              <a:t>)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2400" b="1" i="1" kern="1200" dirty="0">
              <a:solidFill>
                <a:srgbClr val="17365D"/>
              </a:solidFill>
              <a:effectLst/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007456-B14B-4C24-92A3-0FCA5EA2A852}"/>
              </a:ext>
            </a:extLst>
          </p:cNvPr>
          <p:cNvSpPr txBox="1"/>
          <p:nvPr/>
        </p:nvSpPr>
        <p:spPr>
          <a:xfrm>
            <a:off x="207964" y="1841750"/>
            <a:ext cx="8189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More </a:t>
            </a:r>
            <a:r>
              <a:rPr lang="es-ES" sz="2400" b="1" dirty="0" err="1">
                <a:solidFill>
                  <a:schemeClr val="accent1">
                    <a:lumMod val="75000"/>
                  </a:schemeClr>
                </a:solidFill>
              </a:rPr>
              <a:t>info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s-ES" sz="2400" b="1" dirty="0" err="1">
                <a:solidFill>
                  <a:schemeClr val="accent1">
                    <a:lumMod val="75000"/>
                  </a:schemeClr>
                </a:solidFill>
              </a:rPr>
              <a:t>instructions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es-ES" sz="2400" b="1" dirty="0" err="1">
                <a:solidFill>
                  <a:schemeClr val="accent1">
                    <a:lumMod val="75000"/>
                  </a:schemeClr>
                </a:solidFill>
              </a:rPr>
              <a:t>apply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 @ </a:t>
            </a:r>
            <a:r>
              <a:rPr lang="es-ES" sz="2400" b="1" dirty="0">
                <a:hlinkClick r:id="rId4"/>
              </a:rPr>
              <a:t>https://vojext.eu/</a:t>
            </a:r>
            <a:r>
              <a:rPr lang="es-ES" sz="2400" b="1" dirty="0"/>
              <a:t>  </a:t>
            </a:r>
          </a:p>
        </p:txBody>
      </p:sp>
      <p:pic>
        <p:nvPicPr>
          <p:cNvPr id="4" name="Imagen 3">
            <a:hlinkClick r:id="rId5"/>
            <a:extLst>
              <a:ext uri="{FF2B5EF4-FFF2-40B4-BE49-F238E27FC236}">
                <a16:creationId xmlns:a16="http://schemas.microsoft.com/office/drawing/2014/main" id="{0854F3FE-3BF3-4C76-9D97-6D5ACD3556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256" y="2303616"/>
            <a:ext cx="696228" cy="389888"/>
          </a:xfrm>
          <a:prstGeom prst="rect">
            <a:avLst/>
          </a:prstGeom>
        </p:spPr>
      </p:pic>
      <p:pic>
        <p:nvPicPr>
          <p:cNvPr id="6" name="Picture 2" descr="Facebook logo Imágenes Vectoriales, Gráfico Vectorial de Facebook logo |  Depositphotos®">
            <a:hlinkClick r:id="rId7"/>
            <a:extLst>
              <a:ext uri="{FF2B5EF4-FFF2-40B4-BE49-F238E27FC236}">
                <a16:creationId xmlns:a16="http://schemas.microsoft.com/office/drawing/2014/main" id="{D13F51ED-EC67-4D77-979C-461F736FF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91" y="2303825"/>
            <a:ext cx="391095" cy="39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hlinkClick r:id="rId9"/>
            <a:extLst>
              <a:ext uri="{FF2B5EF4-FFF2-40B4-BE49-F238E27FC236}">
                <a16:creationId xmlns:a16="http://schemas.microsoft.com/office/drawing/2014/main" id="{5FA41C0D-DE55-43DD-B1B7-AC8F01B940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8793" y="2261635"/>
            <a:ext cx="727239" cy="4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9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BDDD5C7DDB1EF4EA7D75F80DD3AF3E7" ma:contentTypeVersion="6" ma:contentTypeDescription="Crear nuevo documento." ma:contentTypeScope="" ma:versionID="1c8b3ae3d19a35172e6c73b2d01c8543">
  <xsd:schema xmlns:xsd="http://www.w3.org/2001/XMLSchema" xmlns:xs="http://www.w3.org/2001/XMLSchema" xmlns:p="http://schemas.microsoft.com/office/2006/metadata/properties" xmlns:ns2="3aceecec-e836-4d65-9485-b1972239cbf4" targetNamespace="http://schemas.microsoft.com/office/2006/metadata/properties" ma:root="true" ma:fieldsID="e6b03bd6d3e30ff465f78ce64b88af00" ns2:_="">
    <xsd:import namespace="3aceecec-e836-4d65-9485-b1972239cb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eecec-e836-4d65-9485-b1972239cb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5020D3-B6B2-43B8-8602-A00EF1534C3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aceecec-e836-4d65-9485-b1972239cbf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782F05-BF5B-47CC-B3B4-5164979951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eecec-e836-4d65-9485-b1972239cb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C22C92-C2FC-47FE-836E-FA25D5F013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805</Words>
  <Application>Microsoft Macintosh PowerPoint</Application>
  <PresentationFormat>Ecrã Panorâmico</PresentationFormat>
  <Paragraphs>96</Paragraphs>
  <Slides>7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4" baseType="lpstr">
      <vt:lpstr>Abadi</vt:lpstr>
      <vt:lpstr>Arial</vt:lpstr>
      <vt:lpstr>Arial</vt:lpstr>
      <vt:lpstr>Calibri</vt:lpstr>
      <vt:lpstr>Calibri Light</vt:lpstr>
      <vt:lpstr>Symbol</vt:lpstr>
      <vt:lpstr>Office Theme</vt:lpstr>
      <vt:lpstr>Apresentação do PowerPoint</vt:lpstr>
      <vt:lpstr>VOJEXT in a Nutshell</vt:lpstr>
      <vt:lpstr>VOJEXT –  Motivation   (Why)</vt:lpstr>
      <vt:lpstr>VOJEXT  OPEN CALLS</vt:lpstr>
      <vt:lpstr>VOJEXT – 1ST OPEN CALL  - CHALLENGE</vt:lpstr>
      <vt:lpstr>VOJEXT – 1ST OPEN CALL  - COMING SOON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xenia beltran</dc:creator>
  <cp:lastModifiedBy>Luisa Gonçalves</cp:lastModifiedBy>
  <cp:revision>36</cp:revision>
  <dcterms:created xsi:type="dcterms:W3CDTF">2020-10-26T16:05:16Z</dcterms:created>
  <dcterms:modified xsi:type="dcterms:W3CDTF">2021-02-24T11:34:57Z</dcterms:modified>
</cp:coreProperties>
</file>